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80" r:id="rId5"/>
    <p:sldId id="282" r:id="rId6"/>
    <p:sldId id="264" r:id="rId7"/>
    <p:sldId id="283" r:id="rId8"/>
    <p:sldId id="281" r:id="rId9"/>
    <p:sldId id="284" r:id="rId10"/>
    <p:sldId id="268" r:id="rId11"/>
    <p:sldId id="265" r:id="rId12"/>
    <p:sldId id="285" r:id="rId13"/>
    <p:sldId id="286" r:id="rId14"/>
    <p:sldId id="266" r:id="rId15"/>
    <p:sldId id="269" r:id="rId16"/>
    <p:sldId id="267" r:id="rId17"/>
    <p:sldId id="270" r:id="rId18"/>
    <p:sldId id="287" r:id="rId19"/>
    <p:sldId id="272" r:id="rId20"/>
    <p:sldId id="275" r:id="rId21"/>
    <p:sldId id="273" r:id="rId22"/>
    <p:sldId id="274" r:id="rId23"/>
    <p:sldId id="276" r:id="rId24"/>
    <p:sldId id="277" r:id="rId25"/>
    <p:sldId id="289" r:id="rId26"/>
    <p:sldId id="288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36D80-D770-52B9-4405-F77A6ECFE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86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5986A1D-F05A-4BC7-A7ED-3B42B3A27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11">
        <p:fade/>
      </p:transition>
    </mc:Choice>
    <mc:Fallback xmlns="">
      <p:transition spd="med" advTm="14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AB983-6357-7FD5-2657-A198D56AB016}"/>
              </a:ext>
            </a:extLst>
          </p:cNvPr>
          <p:cNvSpPr txBox="1"/>
          <p:nvPr/>
        </p:nvSpPr>
        <p:spPr>
          <a:xfrm>
            <a:off x="2732741" y="1775011"/>
            <a:ext cx="36785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700" b="1" i="1" dirty="0">
                <a:solidFill>
                  <a:schemeClr val="accent3">
                    <a:lumMod val="50000"/>
                  </a:schemeClr>
                </a:solidFill>
              </a:rPr>
              <a:t>Вопрос: Какой звук слышится после л' в слове полью?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3EB5A47-15B1-4BAF-908A-96DA0B16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5">
        <p:fade/>
      </p:transition>
    </mc:Choice>
    <mc:Fallback xmlns="">
      <p:transition spd="med" advTm="1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52885-203F-533F-772D-D5B82BC7C093}"/>
              </a:ext>
            </a:extLst>
          </p:cNvPr>
          <p:cNvSpPr txBox="1"/>
          <p:nvPr/>
        </p:nvSpPr>
        <p:spPr>
          <a:xfrm>
            <a:off x="2164976" y="1215354"/>
            <a:ext cx="483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Сравните пары слов.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E979C-5977-E8D4-717C-5A4230FECB23}"/>
              </a:ext>
            </a:extLst>
          </p:cNvPr>
          <p:cNvSpPr txBox="1"/>
          <p:nvPr/>
        </p:nvSpPr>
        <p:spPr>
          <a:xfrm>
            <a:off x="3667561" y="252207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110D28-0368-A5D2-6710-A28DCE12A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91347"/>
              </p:ext>
            </p:extLst>
          </p:nvPr>
        </p:nvGraphicFramePr>
        <p:xfrm>
          <a:off x="1533961" y="2358812"/>
          <a:ext cx="6096000" cy="18745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507603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97974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4691345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Слово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слышим?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пишем?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8858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Полю (грядки)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л'у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Полю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70028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Полью (капусту)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л'й'у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Полью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250177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E2E5212-BF48-49C8-9718-B33A15229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27">
        <p:fade/>
      </p:transition>
    </mc:Choice>
    <mc:Fallback xmlns="">
      <p:transition spd="med" advTm="20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3952D-4262-4366-B8ED-610C3014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7" y="1988840"/>
            <a:ext cx="7262086" cy="259228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4649887-2A51-4A58-AB9C-D5F2D3331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5">
        <p:fade/>
      </p:transition>
    </mc:Choice>
    <mc:Fallback xmlns="">
      <p:transition spd="med" advTm="10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52885-203F-533F-772D-D5B82BC7C093}"/>
              </a:ext>
            </a:extLst>
          </p:cNvPr>
          <p:cNvSpPr txBox="1"/>
          <p:nvPr/>
        </p:nvSpPr>
        <p:spPr>
          <a:xfrm>
            <a:off x="2164976" y="1215354"/>
            <a:ext cx="483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Сравните пары слов.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E979C-5977-E8D4-717C-5A4230FECB23}"/>
              </a:ext>
            </a:extLst>
          </p:cNvPr>
          <p:cNvSpPr txBox="1"/>
          <p:nvPr/>
        </p:nvSpPr>
        <p:spPr>
          <a:xfrm>
            <a:off x="3667561" y="252207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110D28-0368-A5D2-6710-A28DCE12A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331"/>
              </p:ext>
            </p:extLst>
          </p:nvPr>
        </p:nvGraphicFramePr>
        <p:xfrm>
          <a:off x="1533961" y="2358812"/>
          <a:ext cx="6096000" cy="18745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507603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97974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4691345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Слово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слышим?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пишем?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8858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70028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250177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2E04BBC-39DC-431F-BCA5-E2CE81909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42">
        <p:fade/>
      </p:transition>
    </mc:Choice>
    <mc:Fallback xmlns="">
      <p:transition spd="med" advTm="28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D23BE7C-7E7F-3B58-4EFF-84A6A6273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94975"/>
              </p:ext>
            </p:extLst>
          </p:nvPr>
        </p:nvGraphicFramePr>
        <p:xfrm>
          <a:off x="1533961" y="2358812"/>
          <a:ext cx="6096000" cy="18745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507603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97974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4691345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Слово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слышим?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пишем?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8858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Солю (капусту)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л'у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Солю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70028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Солью (воду)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л'й'у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Солью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2501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FFEA83-81BD-FDDE-D71F-594D6B3AED0A}"/>
              </a:ext>
            </a:extLst>
          </p:cNvPr>
          <p:cNvSpPr txBox="1"/>
          <p:nvPr/>
        </p:nvSpPr>
        <p:spPr>
          <a:xfrm>
            <a:off x="2164976" y="1307017"/>
            <a:ext cx="48339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Сравните пары слов.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504E4B9-D5F0-432E-A335-BC8953802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49">
        <p:fade/>
      </p:transition>
    </mc:Choice>
    <mc:Fallback xmlns="">
      <p:transition spd="med" advTm="16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764B3-82DA-6812-51C7-186DA350CA63}"/>
              </a:ext>
            </a:extLst>
          </p:cNvPr>
          <p:cNvSpPr txBox="1"/>
          <p:nvPr/>
        </p:nvSpPr>
        <p:spPr>
          <a:xfrm>
            <a:off x="2420967" y="1152462"/>
            <a:ext cx="448534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100" b="1" u="sng" dirty="0">
                <a:solidFill>
                  <a:schemeClr val="accent3">
                    <a:lumMod val="50000"/>
                  </a:schemeClr>
                </a:solidFill>
              </a:rPr>
              <a:t>Правило!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9A883-4AB5-CEFF-065C-AF0FFA6DE692}"/>
              </a:ext>
            </a:extLst>
          </p:cNvPr>
          <p:cNvSpPr txBox="1"/>
          <p:nvPr/>
        </p:nvSpPr>
        <p:spPr>
          <a:xfrm>
            <a:off x="1401980" y="2212275"/>
            <a:ext cx="706468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Разделительный мягкий знак (ь) пишется после букв, обозначающих согласные звуки, перед буквами: Е, Ё, Ю, Я, И</a:t>
            </a:r>
          </a:p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Эти буквы после ь обозначают два звука: й' и гласный.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0CD9621-37B7-4809-8E34-6F4F0BB29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97">
        <p:fade/>
      </p:transition>
    </mc:Choice>
    <mc:Fallback xmlns="">
      <p:transition spd="med" advTm="22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805F6E-048D-5C61-EE55-0586988A7298}"/>
              </a:ext>
            </a:extLst>
          </p:cNvPr>
          <p:cNvSpPr txBox="1"/>
          <p:nvPr/>
        </p:nvSpPr>
        <p:spPr>
          <a:xfrm>
            <a:off x="1923428" y="1519018"/>
            <a:ext cx="529714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700" b="1" i="1" dirty="0">
                <a:solidFill>
                  <a:schemeClr val="accent3">
                    <a:lumMod val="50000"/>
                  </a:schemeClr>
                </a:solidFill>
              </a:rPr>
              <a:t>Вывод: В словах полью и солью слышится звук й', поэтому пишется разделительный мягкий знак (ь).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B705E5A-D34B-4C36-8CBF-B31A4BD19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83">
        <p:fade/>
      </p:transition>
    </mc:Choice>
    <mc:Fallback xmlns="">
      <p:transition spd="med" advTm="14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E1F672-24E5-5B0B-14FC-8908A983863F}"/>
              </a:ext>
            </a:extLst>
          </p:cNvPr>
          <p:cNvSpPr txBox="1"/>
          <p:nvPr/>
        </p:nvSpPr>
        <p:spPr>
          <a:xfrm>
            <a:off x="2960344" y="600952"/>
            <a:ext cx="44355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900" b="1" u="sng" dirty="0">
                <a:solidFill>
                  <a:schemeClr val="accent3">
                    <a:lumMod val="50000"/>
                  </a:schemeClr>
                </a:solidFill>
              </a:rPr>
              <a:t>Закрепление. Упражнение 54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782B4-1119-F235-60B8-B298EE57E96E}"/>
              </a:ext>
            </a:extLst>
          </p:cNvPr>
          <p:cNvSpPr txBox="1"/>
          <p:nvPr/>
        </p:nvSpPr>
        <p:spPr>
          <a:xfrm>
            <a:off x="1242608" y="2090172"/>
            <a:ext cx="6658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Прочитайте слова.</a:t>
            </a:r>
          </a:p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Спишите, подчеркните орфограмму.</a:t>
            </a:r>
          </a:p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  Ателье, бельё, вьюга, друзья,              ручьи.</a:t>
            </a:r>
          </a:p>
        </p:txBody>
      </p:sp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19FAED9C-1D7F-41FC-BBB4-D4BD4680E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99">
        <p:fade/>
      </p:transition>
    </mc:Choice>
    <mc:Fallback xmlns="">
      <p:transition spd="med" advTm="44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E1F672-24E5-5B0B-14FC-8908A983863F}"/>
              </a:ext>
            </a:extLst>
          </p:cNvPr>
          <p:cNvSpPr txBox="1"/>
          <p:nvPr/>
        </p:nvSpPr>
        <p:spPr>
          <a:xfrm>
            <a:off x="2960344" y="600952"/>
            <a:ext cx="44355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900" b="1" u="sng" dirty="0">
                <a:solidFill>
                  <a:schemeClr val="accent3">
                    <a:lumMod val="50000"/>
                  </a:schemeClr>
                </a:solidFill>
              </a:rPr>
              <a:t>Закрепление. Упражнение 54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782B4-1119-F235-60B8-B298EE57E96E}"/>
              </a:ext>
            </a:extLst>
          </p:cNvPr>
          <p:cNvSpPr txBox="1"/>
          <p:nvPr/>
        </p:nvSpPr>
        <p:spPr>
          <a:xfrm>
            <a:off x="1242608" y="2090172"/>
            <a:ext cx="6658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Прочитайте слова.</a:t>
            </a:r>
          </a:p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Спишите, подчеркните орфограмму.</a:t>
            </a:r>
          </a:p>
          <a:p>
            <a:pPr algn="l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  Ател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е, бел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ё, в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юга, друз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я,              руч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1615B-DB6F-4CD1-9E10-5E44873281BB}"/>
              </a:ext>
            </a:extLst>
          </p:cNvPr>
          <p:cNvSpPr txBox="1"/>
          <p:nvPr/>
        </p:nvSpPr>
        <p:spPr>
          <a:xfrm>
            <a:off x="2411760" y="316739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7429C-F140-4DF8-85FF-835793D529E8}"/>
              </a:ext>
            </a:extLst>
          </p:cNvPr>
          <p:cNvSpPr txBox="1"/>
          <p:nvPr/>
        </p:nvSpPr>
        <p:spPr>
          <a:xfrm>
            <a:off x="3419872" y="3167390"/>
            <a:ext cx="39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6DE88-22BC-4B0B-817E-DB30AE6E2D5F}"/>
              </a:ext>
            </a:extLst>
          </p:cNvPr>
          <p:cNvSpPr txBox="1"/>
          <p:nvPr/>
        </p:nvSpPr>
        <p:spPr>
          <a:xfrm>
            <a:off x="4210704" y="3167390"/>
            <a:ext cx="39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E188E-6CF3-4C71-AA85-4F84B6D5E01F}"/>
              </a:ext>
            </a:extLst>
          </p:cNvPr>
          <p:cNvSpPr txBox="1"/>
          <p:nvPr/>
        </p:nvSpPr>
        <p:spPr>
          <a:xfrm>
            <a:off x="5758004" y="3105835"/>
            <a:ext cx="576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7DF73-A067-47AD-A4B6-6713576731FD}"/>
              </a:ext>
            </a:extLst>
          </p:cNvPr>
          <p:cNvSpPr txBox="1"/>
          <p:nvPr/>
        </p:nvSpPr>
        <p:spPr>
          <a:xfrm>
            <a:off x="1952232" y="357939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=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D09C537-ECE1-4D23-8E07-F014AE83E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70">
        <p:fade/>
      </p:transition>
    </mc:Choice>
    <mc:Fallback xmlns="">
      <p:transition spd="med" advTm="19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E7AF4A-2394-6F77-80B7-3E897261A68F}"/>
              </a:ext>
            </a:extLst>
          </p:cNvPr>
          <p:cNvSpPr txBox="1"/>
          <p:nvPr/>
        </p:nvSpPr>
        <p:spPr>
          <a:xfrm>
            <a:off x="1828800" y="1268760"/>
            <a:ext cx="548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800" b="1" u="sng" dirty="0">
                <a:solidFill>
                  <a:schemeClr val="accent3">
                    <a:lumMod val="50000"/>
                  </a:schemeClr>
                </a:solidFill>
              </a:rPr>
              <a:t>Самостоятельная работа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B3FE7-D321-906D-4551-49DC82F09764}"/>
              </a:ext>
            </a:extLst>
          </p:cNvPr>
          <p:cNvSpPr txBox="1"/>
          <p:nvPr/>
        </p:nvSpPr>
        <p:spPr>
          <a:xfrm>
            <a:off x="1043608" y="2060848"/>
            <a:ext cx="6924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Запишите слова под диктовку.Будьте внимательны: если нужно — поставить разделительный ь, а где ь – это показатель мягкости.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5527D04-57AA-4AC4-A79A-60F25BE91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11">
        <p:fade/>
      </p:transition>
    </mc:Choice>
    <mc:Fallback xmlns="">
      <p:transition spd="med" advTm="59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FEA77-FE52-8AF4-5EE0-C15EA733A6C2}"/>
              </a:ext>
            </a:extLst>
          </p:cNvPr>
          <p:cNvSpPr txBox="1"/>
          <p:nvPr/>
        </p:nvSpPr>
        <p:spPr>
          <a:xfrm>
            <a:off x="2173443" y="1999128"/>
            <a:ext cx="54963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Он очень мягкий, но не пух,</a:t>
            </a:r>
          </a:p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Он разделяет, но не нож.</a:t>
            </a:r>
          </a:p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В словах семья, ружьё и вьюга</a:t>
            </a:r>
          </a:p>
          <a:p>
            <a:pPr algn="l"/>
            <a:r>
              <a:rPr lang="ru-RU" sz="2900" b="1" dirty="0">
                <a:solidFill>
                  <a:schemeClr val="accent3">
                    <a:lumMod val="50000"/>
                  </a:schemeClr>
                </a:solidFill>
              </a:rPr>
              <a:t>Его ты точно разберёшь.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D45120B-39FC-40F0-979C-44223088D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50">
        <p:fade/>
      </p:transition>
    </mc:Choice>
    <mc:Fallback xmlns="">
      <p:transition spd="med" advTm="1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073FB9-E7AD-1BAD-3068-9205A5D58A9A}"/>
              </a:ext>
            </a:extLst>
          </p:cNvPr>
          <p:cNvSpPr txBox="1"/>
          <p:nvPr/>
        </p:nvSpPr>
        <p:spPr>
          <a:xfrm>
            <a:off x="3059832" y="13468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u="sng" dirty="0">
                <a:solidFill>
                  <a:schemeClr val="accent3">
                    <a:lumMod val="50000"/>
                  </a:schemeClr>
                </a:solidFill>
              </a:rPr>
              <a:t>Проверяем!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6E908-599F-ABC4-20CD-698BAA040E50}"/>
              </a:ext>
            </a:extLst>
          </p:cNvPr>
          <p:cNvSpPr txBox="1"/>
          <p:nvPr/>
        </p:nvSpPr>
        <p:spPr>
          <a:xfrm>
            <a:off x="1045882" y="1700808"/>
            <a:ext cx="809811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Wingdings" pitchFamily="2" charset="2"/>
              <a:buChar char="ü"/>
            </a:pPr>
            <a:endParaRPr lang="ru-RU" sz="27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514350" indent="-514350" algn="l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Семья</a:t>
            </a:r>
          </a:p>
          <a:p>
            <a:pPr marL="514350" indent="-514350" algn="l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Платье </a:t>
            </a:r>
          </a:p>
          <a:p>
            <a:pPr algn="l"/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Конь  ПОКАЗАТЕЛЬ МЯГКОСТИ </a:t>
            </a:r>
          </a:p>
          <a:p>
            <a:pPr marL="514350" indent="-514350" algn="l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Вьюга</a:t>
            </a:r>
          </a:p>
          <a:p>
            <a:pPr algn="l"/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Тень    ПОКАЗАТЕЛЬ МЯГКОСТИ </a:t>
            </a:r>
          </a:p>
          <a:p>
            <a:pPr marL="514350" indent="-514350" algn="l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</a:rPr>
              <a:t>Ручьи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02D1578-3DBE-4C52-92FD-F7D6E4310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48">
        <p:fade/>
      </p:transition>
    </mc:Choice>
    <mc:Fallback xmlns="">
      <p:transition spd="med" advTm="26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9BEE0-45D6-6B08-582A-A4B4A5019DBF}"/>
              </a:ext>
            </a:extLst>
          </p:cNvPr>
          <p:cNvSpPr txBox="1"/>
          <p:nvPr/>
        </p:nvSpPr>
        <p:spPr>
          <a:xfrm>
            <a:off x="1967254" y="1120676"/>
            <a:ext cx="43080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6400" b="1" dirty="0">
                <a:solidFill>
                  <a:schemeClr val="accent3">
                    <a:lumMod val="50000"/>
                  </a:schemeClr>
                </a:solidFill>
              </a:rPr>
              <a:t>Гимнастика для</a:t>
            </a:r>
          </a:p>
          <a:p>
            <a:pPr algn="l"/>
            <a:r>
              <a:rPr lang="ru-RU" sz="6400" b="1" dirty="0">
                <a:solidFill>
                  <a:schemeClr val="accent3">
                    <a:lumMod val="50000"/>
                  </a:schemeClr>
                </a:solidFill>
              </a:rPr>
              <a:t>глаз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8BD97-042C-866F-4B18-D18457629DC2}"/>
              </a:ext>
            </a:extLst>
          </p:cNvPr>
          <p:cNvSpPr txBox="1"/>
          <p:nvPr/>
        </p:nvSpPr>
        <p:spPr>
          <a:xfrm>
            <a:off x="5166660" y="2598004"/>
            <a:ext cx="2582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9600" b="1" i="1" dirty="0">
                <a:solidFill>
                  <a:schemeClr val="accent3">
                    <a:lumMod val="50000"/>
                  </a:schemeClr>
                </a:solidFill>
              </a:rPr>
              <a:t>Ь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1B6A26D-3F8F-4AFF-81EB-2F94217C4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773">
        <p:fade/>
      </p:transition>
    </mc:Choice>
    <mc:Fallback xmlns="">
      <p:transition spd="med" advTm="77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4A701-737A-3A19-5A07-03844BA23301}"/>
              </a:ext>
            </a:extLst>
          </p:cNvPr>
          <p:cNvSpPr txBox="1"/>
          <p:nvPr/>
        </p:nvSpPr>
        <p:spPr>
          <a:xfrm>
            <a:off x="3657599" y="572745"/>
            <a:ext cx="48588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400" b="1" u="sng" dirty="0">
                <a:solidFill>
                  <a:schemeClr val="accent3">
                    <a:lumMod val="50000"/>
                  </a:schemeClr>
                </a:solidFill>
              </a:rPr>
              <a:t>Работа с учебником. </a:t>
            </a:r>
            <a:r>
              <a:rPr lang="ru-RU" sz="3400" b="1" u="sng" dirty="0" err="1">
                <a:solidFill>
                  <a:schemeClr val="accent3">
                    <a:lumMod val="50000"/>
                  </a:schemeClr>
                </a:solidFill>
              </a:rPr>
              <a:t>Упр</a:t>
            </a:r>
            <a:r>
              <a:rPr lang="ru-RU" sz="3400" b="1" u="sng" dirty="0">
                <a:solidFill>
                  <a:schemeClr val="accent3">
                    <a:lumMod val="50000"/>
                  </a:schemeClr>
                </a:solidFill>
              </a:rPr>
              <a:t>. 55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6E99C-611C-B658-C3DA-C2F9A6B94416}"/>
              </a:ext>
            </a:extLst>
          </p:cNvPr>
          <p:cNvSpPr txBox="1"/>
          <p:nvPr/>
        </p:nvSpPr>
        <p:spPr>
          <a:xfrm>
            <a:off x="1220196" y="1702283"/>
            <a:ext cx="7470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Прочитайте слова. Почему в них пишется разделительный ь?</a:t>
            </a:r>
          </a:p>
          <a:p>
            <a:pPr algn="l"/>
            <a:r>
              <a:rPr lang="ru-RU" sz="3200" b="1" i="1" u="sng" dirty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3200" b="1" i="1" u="sng" dirty="0" err="1">
                <a:solidFill>
                  <a:schemeClr val="accent3">
                    <a:lumMod val="50000"/>
                  </a:schemeClr>
                </a:solidFill>
              </a:rPr>
              <a:t>Вьюр</a:t>
            </a:r>
            <a:r>
              <a:rPr lang="af-ZA" sz="3200" b="1" i="1" u="sng" dirty="0">
                <a:solidFill>
                  <a:schemeClr val="accent3">
                    <a:lumMod val="50000"/>
                  </a:schemeClr>
                </a:solidFill>
              </a:rPr>
              <a:t>ó</a:t>
            </a:r>
            <a:r>
              <a:rPr lang="ru-RU" sz="3200" b="1" i="1" u="sng" dirty="0">
                <a:solidFill>
                  <a:schemeClr val="accent3">
                    <a:lumMod val="50000"/>
                  </a:schemeClr>
                </a:solidFill>
              </a:rPr>
              <a:t>к, жильё, счастье, обезьяна,       листья.</a:t>
            </a:r>
          </a:p>
          <a:p>
            <a:pPr algn="l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Задание:Закройте учебник и запишите по памяти три любых слова.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2D4B578-F01C-455B-98DA-4989F01FB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880">
        <p:fade/>
      </p:transition>
    </mc:Choice>
    <mc:Fallback xmlns="">
      <p:transition spd="med" advTm="8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B4C71-57AF-A843-FD21-8C0E1FDACA25}"/>
              </a:ext>
            </a:extLst>
          </p:cNvPr>
          <p:cNvSpPr txBox="1"/>
          <p:nvPr/>
        </p:nvSpPr>
        <p:spPr>
          <a:xfrm>
            <a:off x="1045882" y="1899521"/>
            <a:ext cx="77196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800" b="1" dirty="0">
                <a:solidFill>
                  <a:schemeClr val="accent3">
                    <a:lumMod val="50000"/>
                  </a:schemeClr>
                </a:solidFill>
              </a:rPr>
              <a:t>Составьте и запишите предложение со словом обезьяна.</a:t>
            </a:r>
          </a:p>
          <a:p>
            <a:pPr algn="l"/>
            <a:r>
              <a:rPr lang="ru-RU" sz="3800" b="1" u="sng" dirty="0">
                <a:solidFill>
                  <a:schemeClr val="accent3">
                    <a:lumMod val="50000"/>
                  </a:schemeClr>
                </a:solidFill>
              </a:rPr>
              <a:t>Пример:Обезьяна ест банан.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6F32FF-D9CF-4433-91E2-F4AE46FF3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0">
        <p:fade/>
      </p:transition>
    </mc:Choice>
    <mc:Fallback xmlns="">
      <p:transition spd="med" advTm="2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3DB7C-2BE5-8648-B458-B14ACCD8C780}"/>
              </a:ext>
            </a:extLst>
          </p:cNvPr>
          <p:cNvSpPr txBox="1"/>
          <p:nvPr/>
        </p:nvSpPr>
        <p:spPr>
          <a:xfrm>
            <a:off x="503020" y="2590336"/>
            <a:ext cx="3613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200" b="1" u="sng" dirty="0">
                <a:solidFill>
                  <a:schemeClr val="accent3">
                    <a:lumMod val="50000"/>
                  </a:schemeClr>
                </a:solidFill>
              </a:rPr>
              <a:t>Итог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384AE-D4EE-6F67-7A8A-6E22055023B6}"/>
              </a:ext>
            </a:extLst>
          </p:cNvPr>
          <p:cNvSpPr txBox="1"/>
          <p:nvPr/>
        </p:nvSpPr>
        <p:spPr>
          <a:xfrm>
            <a:off x="3536079" y="695830"/>
            <a:ext cx="48309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000" b="1" dirty="0">
                <a:solidFill>
                  <a:schemeClr val="accent3">
                    <a:lumMod val="50000"/>
                  </a:schemeClr>
                </a:solidFill>
              </a:rPr>
              <a:t>· Когда пишется разделительный мягкий знак?</a:t>
            </a:r>
          </a:p>
          <a:p>
            <a:pPr algn="l"/>
            <a:r>
              <a:rPr lang="ru-RU" sz="3000" b="1" dirty="0">
                <a:solidFill>
                  <a:schemeClr val="accent3">
                    <a:lumMod val="50000"/>
                  </a:schemeClr>
                </a:solidFill>
              </a:rPr>
              <a:t>· Назовите буквы, перед которыми пишется разделительный ь.</a:t>
            </a:r>
          </a:p>
          <a:p>
            <a:pPr algn="l"/>
            <a:r>
              <a:rPr lang="ru-RU" sz="3000" b="1" dirty="0">
                <a:solidFill>
                  <a:schemeClr val="accent3">
                    <a:lumMod val="50000"/>
                  </a:schemeClr>
                </a:solidFill>
              </a:rPr>
              <a:t>· Чем отличается разделительный ь от ь — показателя мягкости?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2EE8770-57C8-4CEB-BD87-DA501ED37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68">
        <p:fade/>
      </p:transition>
    </mc:Choice>
    <mc:Fallback xmlns="">
      <p:transition spd="med" advTm="28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D1808C-42D0-4582-9F24-B7FC370DF937}"/>
              </a:ext>
            </a:extLst>
          </p:cNvPr>
          <p:cNvSpPr txBox="1"/>
          <p:nvPr/>
        </p:nvSpPr>
        <p:spPr>
          <a:xfrm>
            <a:off x="1619672" y="1844824"/>
            <a:ext cx="56703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Цель – узнать, когда пишется разделительный мягкий знак, и научиться правильно писать слова разделительным мягким знаком.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D9BDBA0-8CB6-44E1-90E1-1E15591E0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0">
        <p:fade/>
      </p:transition>
    </mc:Choice>
    <mc:Fallback xmlns="">
      <p:transition spd="med" advTm="7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0E0C1-C2D3-6858-26E6-D2E7B016622F}"/>
              </a:ext>
            </a:extLst>
          </p:cNvPr>
          <p:cNvSpPr txBox="1"/>
          <p:nvPr/>
        </p:nvSpPr>
        <p:spPr>
          <a:xfrm>
            <a:off x="2740212" y="1227169"/>
            <a:ext cx="366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u="sng" dirty="0">
                <a:solidFill>
                  <a:schemeClr val="accent3">
                    <a:lumMod val="50000"/>
                  </a:schemeClr>
                </a:solidFill>
              </a:rPr>
              <a:t>План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1C17-67CC-E77C-2953-99CD744CD7F7}"/>
              </a:ext>
            </a:extLst>
          </p:cNvPr>
          <p:cNvSpPr txBox="1"/>
          <p:nvPr/>
        </p:nvSpPr>
        <p:spPr>
          <a:xfrm>
            <a:off x="2131608" y="2251754"/>
            <a:ext cx="546349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Понаблюдаем за произношением и написанием слов.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Узнаем правило: когда пишется разделительный ь.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Научимся правильно писать слова с этой орфограммой.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Поработаем над предложениями.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8B52D0A-DD35-4B4A-823F-FA6846D32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83">
        <p:fade/>
      </p:transition>
    </mc:Choice>
    <mc:Fallback xmlns="">
      <p:transition spd="med" advTm="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F61AB-1AF0-9B35-FE3B-8CA1FA31AF10}"/>
              </a:ext>
            </a:extLst>
          </p:cNvPr>
          <p:cNvSpPr txBox="1"/>
          <p:nvPr/>
        </p:nvSpPr>
        <p:spPr>
          <a:xfrm>
            <a:off x="5246346" y="1893925"/>
            <a:ext cx="276411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900" b="1" dirty="0">
                <a:solidFill>
                  <a:schemeClr val="accent3">
                    <a:lumMod val="50000"/>
                  </a:schemeClr>
                </a:solidFill>
              </a:rPr>
              <a:t>Рефлексия. Лестница успеха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80515-36BA-6421-3128-733FECF675A8}"/>
              </a:ext>
            </a:extLst>
          </p:cNvPr>
          <p:cNvSpPr txBox="1"/>
          <p:nvPr/>
        </p:nvSpPr>
        <p:spPr>
          <a:xfrm>
            <a:off x="1133536" y="947512"/>
            <a:ext cx="3772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· 1 ступенька: Я не понял, когда пишется разделительный ь.</a:t>
            </a:r>
          </a:p>
          <a:p>
            <a:pPr algn="l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· 2 ступенька: Я запомнил правило, но допускаю ошибки.</a:t>
            </a:r>
          </a:p>
          <a:p>
            <a:pPr algn="l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· 3 ступенька: Я понял правило, пишу правильно и могу объяснить.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91DC259-86D8-4398-9C31-557B7ECFD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409">
        <p:fade/>
      </p:transition>
    </mc:Choice>
    <mc:Fallback xmlns="">
      <p:transition spd="med" advTm="27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12606-21ED-C188-EBDF-D9B9F77F7845}"/>
              </a:ext>
            </a:extLst>
          </p:cNvPr>
          <p:cNvSpPr txBox="1"/>
          <p:nvPr/>
        </p:nvSpPr>
        <p:spPr>
          <a:xfrm>
            <a:off x="2251636" y="1052855"/>
            <a:ext cx="464072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700" b="1" u="sng" dirty="0">
                <a:solidFill>
                  <a:schemeClr val="accent3">
                    <a:lumMod val="50000"/>
                  </a:schemeClr>
                </a:solidFill>
              </a:rPr>
              <a:t>Домашнее задание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E0C25-5D23-FFEA-6EBE-A0D2B9CB7396}"/>
              </a:ext>
            </a:extLst>
          </p:cNvPr>
          <p:cNvSpPr txBox="1"/>
          <p:nvPr/>
        </p:nvSpPr>
        <p:spPr>
          <a:xfrm>
            <a:off x="1412438" y="1714575"/>
            <a:ext cx="670560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700" b="1" i="1" dirty="0">
                <a:solidFill>
                  <a:schemeClr val="accent3">
                    <a:lumMod val="50000"/>
                  </a:schemeClr>
                </a:solidFill>
              </a:rPr>
              <a:t> · </a:t>
            </a:r>
            <a:r>
              <a:rPr lang="ru-RU" sz="2700" b="1" i="1" dirty="0" err="1">
                <a:solidFill>
                  <a:schemeClr val="accent3">
                    <a:lumMod val="50000"/>
                  </a:schemeClr>
                </a:solidFill>
              </a:rPr>
              <a:t>Упр</a:t>
            </a:r>
            <a:r>
              <a:rPr lang="ru-RU" sz="2700" b="1" i="1" dirty="0">
                <a:solidFill>
                  <a:schemeClr val="accent3">
                    <a:lumMod val="50000"/>
                  </a:schemeClr>
                </a:solidFill>
              </a:rPr>
              <a:t>. 55 — выучить написание слов. </a:t>
            </a:r>
          </a:p>
          <a:p>
            <a:pPr algn="l"/>
            <a:r>
              <a:rPr lang="ru-RU" sz="2700" b="1" i="1" dirty="0">
                <a:solidFill>
                  <a:schemeClr val="accent3">
                    <a:lumMod val="50000"/>
                  </a:schemeClr>
                </a:solidFill>
              </a:rPr>
              <a:t> · Составить и записать 2 предложения с любыми словами, в которых есть разделительный ь.</a:t>
            </a:r>
          </a:p>
          <a:p>
            <a:pPr algn="l"/>
            <a:r>
              <a:rPr lang="ru-RU" sz="2700" b="1" i="1" dirty="0">
                <a:solidFill>
                  <a:schemeClr val="accent3">
                    <a:lumMod val="50000"/>
                  </a:schemeClr>
                </a:solidFill>
              </a:rPr>
              <a:t>· Творческое (по желанию):  </a:t>
            </a:r>
          </a:p>
          <a:p>
            <a:pPr algn="l"/>
            <a:r>
              <a:rPr lang="ru-RU" sz="2700" b="1" i="1" dirty="0">
                <a:solidFill>
                  <a:schemeClr val="accent3">
                    <a:lumMod val="50000"/>
                  </a:schemeClr>
                </a:solidFill>
              </a:rPr>
              <a:t> Найти в книгах или придумать 3 слова с разделительным ь и записать их.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D21F4D1-0CEE-44EA-83CA-8F3BA54CD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41">
        <p:fade/>
      </p:transition>
    </mc:Choice>
    <mc:Fallback xmlns="">
      <p:transition spd="med" advTm="2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9D54F-A819-5F3C-BFE2-8F2E33F4E45E}"/>
              </a:ext>
            </a:extLst>
          </p:cNvPr>
          <p:cNvSpPr txBox="1"/>
          <p:nvPr/>
        </p:nvSpPr>
        <p:spPr>
          <a:xfrm>
            <a:off x="1567478" y="1700808"/>
            <a:ext cx="6009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3">
                    <a:lumMod val="50000"/>
                  </a:schemeClr>
                </a:solidFill>
              </a:rPr>
              <a:t>Тема урока: Разделительный мягкий знак (ь)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12B3F79-17B5-499F-BE7B-E251C792A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10">
        <p:fade/>
      </p:transition>
    </mc:Choice>
    <mc:Fallback xmlns="">
      <p:transition spd="med" advTm="23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3952D-4262-4366-B8ED-610C3014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7" y="1988840"/>
            <a:ext cx="7262086" cy="259228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89EA418B-3C4A-48C9-970F-09092DA13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663">
        <p:fade/>
      </p:transition>
    </mc:Choice>
    <mc:Fallback xmlns="">
      <p:transition spd="med" advTm="88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D1808C-42D0-4582-9F24-B7FC370DF937}"/>
              </a:ext>
            </a:extLst>
          </p:cNvPr>
          <p:cNvSpPr txBox="1"/>
          <p:nvPr/>
        </p:nvSpPr>
        <p:spPr>
          <a:xfrm>
            <a:off x="1619672" y="1844824"/>
            <a:ext cx="56703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Цель – узнать, когда пишется разделительный мягкий знак, и научиться правильно писать слова разделительным мягким знаком.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5D8EF40-6843-428E-9568-03B489C80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21">
        <p:fade/>
      </p:transition>
    </mc:Choice>
    <mc:Fallback xmlns="">
      <p:transition spd="med" advTm="16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0E0C1-C2D3-6858-26E6-D2E7B016622F}"/>
              </a:ext>
            </a:extLst>
          </p:cNvPr>
          <p:cNvSpPr txBox="1"/>
          <p:nvPr/>
        </p:nvSpPr>
        <p:spPr>
          <a:xfrm>
            <a:off x="2740212" y="1227169"/>
            <a:ext cx="366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u="sng" dirty="0">
                <a:solidFill>
                  <a:schemeClr val="accent3">
                    <a:lumMod val="50000"/>
                  </a:schemeClr>
                </a:solidFill>
              </a:rPr>
              <a:t>План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1C17-67CC-E77C-2953-99CD744CD7F7}"/>
              </a:ext>
            </a:extLst>
          </p:cNvPr>
          <p:cNvSpPr txBox="1"/>
          <p:nvPr/>
        </p:nvSpPr>
        <p:spPr>
          <a:xfrm>
            <a:off x="2131608" y="2251754"/>
            <a:ext cx="54634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Узнаем правило: когда пишется разделительный ь. </a:t>
            </a:r>
          </a:p>
          <a:p>
            <a:pPr marL="457200" indent="-457200">
              <a:buFontTx/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Понаблюдаем за произношением и написанием слов.</a:t>
            </a:r>
          </a:p>
          <a:p>
            <a:pPr marL="457200" indent="-457200">
              <a:buFontTx/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Поработаем над предложениями.</a:t>
            </a:r>
          </a:p>
          <a:p>
            <a:pPr marL="457200" indent="-457200">
              <a:buFontTx/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Научимся правильно писать слова с этой орфограммой.</a:t>
            </a:r>
          </a:p>
          <a:p>
            <a:pPr marL="457200" indent="-457200" algn="l">
              <a:buAutoNum type="arabicPeriod"/>
            </a:pP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351200A-78A0-40A1-A0D1-0AC17C259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88">
        <p:fade/>
      </p:transition>
    </mc:Choice>
    <mc:Fallback xmlns="">
      <p:transition spd="med" advTm="35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0E0C1-C2D3-6858-26E6-D2E7B016622F}"/>
              </a:ext>
            </a:extLst>
          </p:cNvPr>
          <p:cNvSpPr txBox="1"/>
          <p:nvPr/>
        </p:nvSpPr>
        <p:spPr>
          <a:xfrm>
            <a:off x="2740212" y="1227169"/>
            <a:ext cx="366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u="sng" dirty="0">
                <a:solidFill>
                  <a:schemeClr val="accent3">
                    <a:lumMod val="50000"/>
                  </a:schemeClr>
                </a:solidFill>
              </a:rPr>
              <a:t>План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1C17-67CC-E77C-2953-99CD744CD7F7}"/>
              </a:ext>
            </a:extLst>
          </p:cNvPr>
          <p:cNvSpPr txBox="1"/>
          <p:nvPr/>
        </p:nvSpPr>
        <p:spPr>
          <a:xfrm>
            <a:off x="2131608" y="2251754"/>
            <a:ext cx="546349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Понаблюдаем за произношением и написанием слов.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Узнаем правило: когда пишется разделительный ь.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Научимся правильно писать слова с этой орфограммой.</a:t>
            </a:r>
          </a:p>
          <a:p>
            <a:pPr marL="457200" indent="-457200" algn="l">
              <a:buAutoNum type="arabicPeriod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Поработаем над предложениями.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13076EA-FCEC-4898-B06D-F78830BFD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71">
        <p:fade/>
      </p:transition>
    </mc:Choice>
    <mc:Fallback xmlns="">
      <p:transition spd="med" advTm="26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73CB90F-DB7C-4CDE-92DE-20720E01F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454718"/>
              </p:ext>
            </p:extLst>
          </p:nvPr>
        </p:nvGraphicFramePr>
        <p:xfrm>
          <a:off x="1590261" y="2365512"/>
          <a:ext cx="6039699" cy="186781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13233">
                  <a:extLst>
                    <a:ext uri="{9D8B030D-6E8A-4147-A177-3AD203B41FA5}">
                      <a16:colId xmlns:a16="http://schemas.microsoft.com/office/drawing/2014/main" val="1850760390"/>
                    </a:ext>
                  </a:extLst>
                </a:gridCol>
                <a:gridCol w="2013233">
                  <a:extLst>
                    <a:ext uri="{9D8B030D-6E8A-4147-A177-3AD203B41FA5}">
                      <a16:colId xmlns:a16="http://schemas.microsoft.com/office/drawing/2014/main" val="3369797475"/>
                    </a:ext>
                  </a:extLst>
                </a:gridCol>
                <a:gridCol w="2013233">
                  <a:extLst>
                    <a:ext uri="{9D8B030D-6E8A-4147-A177-3AD203B41FA5}">
                      <a16:colId xmlns:a16="http://schemas.microsoft.com/office/drawing/2014/main" val="1304691345"/>
                    </a:ext>
                  </a:extLst>
                </a:gridCol>
              </a:tblGrid>
              <a:tr h="62260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Слово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слышим?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пишем?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88584"/>
                  </a:ext>
                </a:extLst>
              </a:tr>
              <a:tr h="62260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700281"/>
                  </a:ext>
                </a:extLst>
              </a:tr>
              <a:tr h="62260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2501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5E19A8-3DDC-447D-AD7E-143476C6998B}"/>
              </a:ext>
            </a:extLst>
          </p:cNvPr>
          <p:cNvSpPr txBox="1"/>
          <p:nvPr/>
        </p:nvSpPr>
        <p:spPr>
          <a:xfrm>
            <a:off x="3419872" y="112474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/>
              <a:t>Таблица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34CCBD6-3F84-49F0-AF12-68F895444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195">
        <p:fade/>
      </p:transition>
    </mc:Choice>
    <mc:Fallback xmlns="">
      <p:transition spd="med" advTm="30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3952D-4262-4366-B8ED-610C3014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7" y="1988840"/>
            <a:ext cx="7262086" cy="259228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B06BC49-BE67-4AA5-BEF2-DFBF3D988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01">
        <p:fade/>
      </p:transition>
    </mc:Choice>
    <mc:Fallback xmlns="">
      <p:transition spd="med" advTm="24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574</Words>
  <Application>Microsoft Office PowerPoint</Application>
  <PresentationFormat>Экран (4:3)</PresentationFormat>
  <Paragraphs>101</Paragraphs>
  <Slides>28</Slides>
  <Notes>0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44</cp:revision>
  <dcterms:created xsi:type="dcterms:W3CDTF">2014-07-06T18:18:01Z</dcterms:created>
  <dcterms:modified xsi:type="dcterms:W3CDTF">2026-06-24T21:46:38Z</dcterms:modified>
</cp:coreProperties>
</file>